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0" r:id="rId1"/>
    <p:sldMasterId id="2147483683" r:id="rId2"/>
  </p:sldMasterIdLst>
  <p:sldIdLst>
    <p:sldId id="259" r:id="rId3"/>
    <p:sldId id="264" r:id="rId4"/>
    <p:sldId id="266" r:id="rId5"/>
    <p:sldId id="267" r:id="rId6"/>
    <p:sldId id="268" r:id="rId7"/>
    <p:sldId id="269" r:id="rId8"/>
    <p:sldId id="270" r:id="rId9"/>
    <p:sldId id="272" r:id="rId10"/>
    <p:sldId id="271" r:id="rId11"/>
    <p:sldId id="282" r:id="rId12"/>
    <p:sldId id="283" r:id="rId13"/>
    <p:sldId id="284" r:id="rId14"/>
    <p:sldId id="285" r:id="rId15"/>
    <p:sldId id="286" r:id="rId16"/>
    <p:sldId id="287" r:id="rId17"/>
    <p:sldId id="276" r:id="rId18"/>
    <p:sldId id="277" r:id="rId19"/>
    <p:sldId id="278" r:id="rId20"/>
    <p:sldId id="279" r:id="rId21"/>
    <p:sldId id="280" r:id="rId22"/>
    <p:sldId id="281" r:id="rId23"/>
    <p:sldId id="273" r:id="rId24"/>
    <p:sldId id="275" r:id="rId2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  <p:embeddedFont>
      <p:font typeface="Roboto Condensed Light" panose="02000000000000000000" pitchFamily="2" charset="0"/>
      <p:regular r:id="rId34"/>
      <p:italic r:id="rId35"/>
    </p:embeddedFont>
    <p:embeddedFont>
      <p:font typeface="Roboto Slab" panose="020B0604020202020204" charset="0"/>
      <p:regular r:id="rId36"/>
      <p:bold r:id="rId3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79E3FB2-8C3D-4F4E-ABBD-481E120024BD}">
          <p14:sldIdLst>
            <p14:sldId id="259"/>
          </p14:sldIdLst>
        </p14:section>
        <p14:section name="Untitled Section" id="{1DBA0BAE-204B-40F0-9C06-B67A34AE024B}">
          <p14:sldIdLst>
            <p14:sldId id="264"/>
            <p14:sldId id="266"/>
            <p14:sldId id="267"/>
            <p14:sldId id="268"/>
            <p14:sldId id="269"/>
            <p14:sldId id="270"/>
            <p14:sldId id="272"/>
            <p14:sldId id="271"/>
            <p14:sldId id="282"/>
            <p14:sldId id="283"/>
            <p14:sldId id="284"/>
            <p14:sldId id="285"/>
            <p14:sldId id="286"/>
            <p14:sldId id="287"/>
            <p14:sldId id="276"/>
            <p14:sldId id="277"/>
            <p14:sldId id="278"/>
            <p14:sldId id="279"/>
            <p14:sldId id="280"/>
            <p14:sldId id="281"/>
            <p14:sldId id="273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7437"/>
    <a:srgbClr val="A7934B"/>
    <a:srgbClr val="00305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31" autoAdjust="0"/>
    <p:restoredTop sz="96323"/>
  </p:normalViewPr>
  <p:slideViewPr>
    <p:cSldViewPr snapToGrid="0" snapToObjects="1">
      <p:cViewPr varScale="1">
        <p:scale>
          <a:sx n="82" d="100"/>
          <a:sy n="82" d="100"/>
        </p:scale>
        <p:origin x="1531" y="58"/>
      </p:cViewPr>
      <p:guideLst>
        <p:guide orient="horz" pos="773"/>
        <p:guide pos="1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7436" y="3793068"/>
            <a:ext cx="5096935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1800" b="0" cap="none" spc="0" baseline="0">
                <a:solidFill>
                  <a:srgbClr val="A7934B"/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7437" y="333632"/>
            <a:ext cx="5096935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0" cap="none" spc="0" baseline="0">
                <a:solidFill>
                  <a:srgbClr val="003057"/>
                </a:solidFill>
                <a:latin typeface="Roboto Slab" pitchFamily="2" charset="0"/>
                <a:ea typeface="Roboto Slab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9196" y="3793068"/>
            <a:ext cx="5096935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7" y="333632"/>
            <a:ext cx="5096935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0" cap="none" spc="0" baseline="0">
                <a:solidFill>
                  <a:srgbClr val="A7934B"/>
                </a:solidFill>
                <a:latin typeface="Roboto Slab" pitchFamily="2" charset="0"/>
                <a:ea typeface="Roboto Slab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4102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4"/>
            <a:ext cx="8572500" cy="4347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56303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563037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56303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706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 baseline="0">
          <a:solidFill>
            <a:srgbClr val="A7934B"/>
          </a:solidFill>
          <a:latin typeface="Roboto Slab" pitchFamily="2" charset="0"/>
          <a:ea typeface="Roboto Slab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fred.stlouisfed.org/series/PCU212111212111" TargetMode="External"/><Relationship Id="rId3" Type="http://schemas.openxmlformats.org/officeDocument/2006/relationships/hyperlink" Target="https://www.kaggle.com/sudalairajkumar/cryptocurrencypricehistory?select=coin_Dogecoin.csv" TargetMode="External"/><Relationship Id="rId7" Type="http://schemas.openxmlformats.org/officeDocument/2006/relationships/hyperlink" Target="https://github.com/owid/energy-data" TargetMode="External"/><Relationship Id="rId2" Type="http://schemas.openxmlformats.org/officeDocument/2006/relationships/hyperlink" Target="https://www.kaggle.com/sudalairajkumar/cryptocurrencypricehistory?select=coin_Bitcoin.csv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kaggle.com/awadhi123/crude-oil-stock-price" TargetMode="External"/><Relationship Id="rId5" Type="http://schemas.openxmlformats.org/officeDocument/2006/relationships/hyperlink" Target="https://www.kaggle.com/mattiuzc/stock-exchange-data?select=indexInfo.csv" TargetMode="External"/><Relationship Id="rId4" Type="http://schemas.openxmlformats.org/officeDocument/2006/relationships/hyperlink" Target="https://www.kaggle.com/sudalairajkumar/cryptocurrencypricehistory?select=coin_Ethereum.csv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nytimes.com/interactive/2021/09/03/climate/bitcoin-carbon-footprint-electricity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technology/2021/feb/27/bitcoin-mining-electricity-use-environmental-impact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runch.com/2021/03/21/the-debate-about-cryptocurrency-and-energy-consumption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ependent.co.uk/climate-change/news/bitcoin-mine-nft-oil-well-viral-b1816478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5395" y="2151407"/>
            <a:ext cx="5572125" cy="1806544"/>
          </a:xfrm>
          <a:prstGeom prst="rect">
            <a:avLst/>
          </a:prstGeom>
        </p:spPr>
        <p:txBody>
          <a:bodyPr wrap="square">
            <a:normAutofit fontScale="90000"/>
          </a:bodyPr>
          <a:lstStyle/>
          <a:p>
            <a:pPr algn="ctr"/>
            <a:r>
              <a:rPr lang="en-US" b="1" dirty="0"/>
              <a:t>The Relationship between Cryptocurrency and Energy Prices?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97592" y="4831166"/>
            <a:ext cx="1787731" cy="126365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endParaRPr lang="en-US" sz="1350" dirty="0">
              <a:solidFill>
                <a:srgbClr val="857437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>
              <a:lnSpc>
                <a:spcPct val="100000"/>
              </a:lnSpc>
            </a:pPr>
            <a:r>
              <a:rPr lang="en-US" sz="1350" dirty="0" err="1">
                <a:solidFill>
                  <a:srgbClr val="85743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Shermeen</a:t>
            </a:r>
            <a:r>
              <a:rPr lang="en-US" sz="1350" dirty="0">
                <a:solidFill>
                  <a:srgbClr val="85743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Ajani</a:t>
            </a:r>
          </a:p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rgbClr val="85743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Stuart Manito Smith</a:t>
            </a:r>
          </a:p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rgbClr val="85743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Timothy Smith</a:t>
            </a:r>
          </a:p>
          <a:p>
            <a:pPr algn="ctr">
              <a:lnSpc>
                <a:spcPct val="100000"/>
              </a:lnSpc>
            </a:pPr>
            <a:endParaRPr lang="en-US" sz="1350" dirty="0">
              <a:solidFill>
                <a:srgbClr val="857437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rgbClr val="85743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10-30-21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B53C8BF-B65A-409B-A4E3-42C77F220F2E}"/>
              </a:ext>
            </a:extLst>
          </p:cNvPr>
          <p:cNvSpPr txBox="1">
            <a:spLocks/>
          </p:cNvSpPr>
          <p:nvPr/>
        </p:nvSpPr>
        <p:spPr>
          <a:xfrm>
            <a:off x="2898271" y="3389049"/>
            <a:ext cx="2998867" cy="1128537"/>
          </a:xfrm>
          <a:prstGeom prst="rect">
            <a:avLst/>
          </a:prstGeom>
        </p:spPr>
        <p:txBody>
          <a:bodyPr wrap="square" anchor="b" anchorCtr="0">
            <a:normAutofit/>
          </a:bodyPr>
          <a:lstStyle>
            <a:lvl1pPr algn="l" defTabSz="3429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4200" b="0" kern="1200" cap="none" spc="0" baseline="0">
                <a:solidFill>
                  <a:srgbClr val="003057"/>
                </a:solidFill>
                <a:latin typeface="Roboto Slab" pitchFamily="2" charset="0"/>
                <a:ea typeface="Roboto Slab" pitchFamily="2" charset="0"/>
                <a:cs typeface="Roboto" panose="02000000000000000000" pitchFamily="2" charset="0"/>
              </a:defRPr>
            </a:lvl1pPr>
          </a:lstStyle>
          <a:p>
            <a:r>
              <a:rPr lang="en-US" sz="1875" dirty="0"/>
              <a:t>An Exploratory Analysis</a:t>
            </a:r>
          </a:p>
        </p:txBody>
      </p:sp>
    </p:spTree>
    <p:extLst>
      <p:ext uri="{BB962C8B-B14F-4D97-AF65-F5344CB8AC3E}">
        <p14:creationId xmlns:p14="http://schemas.microsoft.com/office/powerpoint/2010/main" val="251212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43BFCE-047A-4CA5-8523-3797E09C2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4605151" cy="1014761"/>
          </a:xfrm>
        </p:spPr>
        <p:txBody>
          <a:bodyPr>
            <a:normAutofit/>
          </a:bodyPr>
          <a:lstStyle/>
          <a:p>
            <a:r>
              <a:rPr lang="en-US" sz="4000" dirty="0"/>
              <a:t>Data Sources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2DE37AA-084A-42C4-89B4-71F658329F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9650" y="1215481"/>
            <a:ext cx="7753350" cy="4994819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2000" dirty="0"/>
              <a:t>Cryptocurrency prices (Bitcoin, Dogecoin, Ether)</a:t>
            </a:r>
          </a:p>
          <a:p>
            <a:pPr lvl="1" fontAlgn="base"/>
            <a:r>
              <a:rPr lang="en-US" sz="2000" u="sng" dirty="0">
                <a:hlinkClick r:id="rId2"/>
              </a:rPr>
              <a:t>https://www.kaggle.com/sudalairajkumar/cryptocurrencypricehistory?select=coin_Bitcoin.csv</a:t>
            </a:r>
            <a:endParaRPr lang="en-US" sz="2000" dirty="0"/>
          </a:p>
          <a:p>
            <a:pPr lvl="1" fontAlgn="base"/>
            <a:r>
              <a:rPr lang="en-US" sz="2000" u="sng" dirty="0">
                <a:hlinkClick r:id="rId3"/>
              </a:rPr>
              <a:t>https://www.kaggle.com/sudalairajkumar/cryptocurrencypricehistory?select=coin_Dogecoin.csv</a:t>
            </a:r>
            <a:r>
              <a:rPr lang="en-US" sz="2000" dirty="0"/>
              <a:t> </a:t>
            </a:r>
          </a:p>
          <a:p>
            <a:pPr lvl="1" fontAlgn="base"/>
            <a:r>
              <a:rPr lang="en-US" sz="2000" u="sng" dirty="0">
                <a:hlinkClick r:id="rId4"/>
              </a:rPr>
              <a:t>https://www.kaggle.com/sudalairajkumar/cryptocurrencypricehistory?select=coin_Ethereum.csv</a:t>
            </a:r>
            <a:r>
              <a:rPr lang="en-US" sz="2000" dirty="0"/>
              <a:t> </a:t>
            </a:r>
          </a:p>
          <a:p>
            <a:pPr marL="0" indent="0" fontAlgn="base">
              <a:buNone/>
            </a:pPr>
            <a:r>
              <a:rPr lang="en-US" sz="2000" dirty="0"/>
              <a:t>Stock Market (S&amp;P500, DJIA, </a:t>
            </a:r>
            <a:r>
              <a:rPr lang="en-US" sz="2000" dirty="0" err="1"/>
              <a:t>etc</a:t>
            </a:r>
            <a:r>
              <a:rPr lang="en-US" sz="2000" dirty="0"/>
              <a:t>)</a:t>
            </a:r>
          </a:p>
          <a:p>
            <a:pPr lvl="1" fontAlgn="base"/>
            <a:r>
              <a:rPr lang="en-US" sz="2000" u="sng" dirty="0">
                <a:hlinkClick r:id="rId5"/>
              </a:rPr>
              <a:t>https://www.kaggle.com/mattiuzc/stock-exchange-data?select=indexInfo.csv</a:t>
            </a:r>
            <a:r>
              <a:rPr lang="en-US" sz="2000" dirty="0"/>
              <a:t> </a:t>
            </a:r>
          </a:p>
          <a:p>
            <a:pPr marL="0" indent="0" fontAlgn="base">
              <a:buNone/>
            </a:pPr>
            <a:r>
              <a:rPr lang="en-US" sz="2000" dirty="0"/>
              <a:t>Commodities prices (energy prices, oil)</a:t>
            </a:r>
          </a:p>
          <a:p>
            <a:pPr lvl="1" fontAlgn="base"/>
            <a:r>
              <a:rPr lang="en-US" sz="2000" u="sng" dirty="0">
                <a:hlinkClick r:id="rId6"/>
              </a:rPr>
              <a:t>https://www.kaggle.com/awadhi123/crude-oil-stock-price</a:t>
            </a:r>
            <a:r>
              <a:rPr lang="en-US" sz="2000" dirty="0"/>
              <a:t> </a:t>
            </a:r>
          </a:p>
          <a:p>
            <a:pPr lvl="1" fontAlgn="base"/>
            <a:r>
              <a:rPr lang="en-US" sz="2000" u="sng" dirty="0">
                <a:hlinkClick r:id="rId7"/>
              </a:rPr>
              <a:t>https://github.com/owid/energy-data</a:t>
            </a:r>
            <a:endParaRPr lang="en-US" sz="2000" dirty="0"/>
          </a:p>
          <a:p>
            <a:pPr lvl="1"/>
            <a:r>
              <a:rPr lang="en-US" sz="2000" u="sng" dirty="0">
                <a:hlinkClick r:id="rId8"/>
              </a:rPr>
              <a:t>https://fred.stlouisfed.org/series/PCU212111212111</a:t>
            </a:r>
            <a:r>
              <a:rPr lang="en-US" sz="2000" dirty="0"/>
              <a:t>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86121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43BFCE-047A-4CA5-8523-3797E09C2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7729246" cy="1014761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Reading and Cleaning Crypto Data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7738F2A-BE2B-4CCE-AA68-7EAF923BB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165"/>
          <a:stretch/>
        </p:blipFill>
        <p:spPr>
          <a:xfrm>
            <a:off x="1058151" y="1449676"/>
            <a:ext cx="6695587" cy="454080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56268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43BFCE-047A-4CA5-8523-3797E09C2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7729246" cy="1014761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Reading and Cleaning Stock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E22A53-EE66-4844-978C-2E19A84949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181" b="4790"/>
          <a:stretch/>
        </p:blipFill>
        <p:spPr>
          <a:xfrm>
            <a:off x="1408048" y="1215482"/>
            <a:ext cx="6183924" cy="489606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52215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43BFCE-047A-4CA5-8523-3797E09C2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7729246" cy="1014761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Reading and Cleaning Energy Data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71BDBA7-BB52-4A85-9123-5A90629C5E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129"/>
          <a:stretch/>
        </p:blipFill>
        <p:spPr>
          <a:xfrm>
            <a:off x="1189520" y="1215482"/>
            <a:ext cx="6452251" cy="474544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76473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43BFCE-047A-4CA5-8523-3797E09C2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7729246" cy="1014761"/>
          </a:xfrm>
        </p:spPr>
        <p:txBody>
          <a:bodyPr>
            <a:normAutofit/>
          </a:bodyPr>
          <a:lstStyle/>
          <a:p>
            <a:r>
              <a:rPr lang="en-US" sz="4000" dirty="0"/>
              <a:t>Combining Data</a:t>
            </a:r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1312B183-B619-4DAD-B7BD-CA5D62899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39" y="1215482"/>
            <a:ext cx="8107521" cy="468186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79827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43BFCE-047A-4CA5-8523-3797E09C2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7729246" cy="1014761"/>
          </a:xfrm>
        </p:spPr>
        <p:txBody>
          <a:bodyPr>
            <a:normAutofit/>
          </a:bodyPr>
          <a:lstStyle/>
          <a:p>
            <a:r>
              <a:rPr lang="en-US" sz="4000" dirty="0"/>
              <a:t>Combining Data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2F5BAFF-A503-4649-B706-BBA328CC11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521" r="16176" b="6572"/>
          <a:stretch/>
        </p:blipFill>
        <p:spPr>
          <a:xfrm>
            <a:off x="975049" y="1215481"/>
            <a:ext cx="7193902" cy="484582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45918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43BFCE-047A-4CA5-8523-3797E09C2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4605151" cy="1014761"/>
          </a:xfrm>
        </p:spPr>
        <p:txBody>
          <a:bodyPr>
            <a:normAutofit/>
          </a:bodyPr>
          <a:lstStyle/>
          <a:p>
            <a:r>
              <a:rPr lang="en-US" sz="4000" dirty="0"/>
              <a:t>Analysis: Coal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E056E6C8-5F78-4DA6-AB23-7DC6E4BC9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388" y="1330174"/>
            <a:ext cx="3771900" cy="2514600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84081C72-3029-4357-8033-89B3FA863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288" y="1330174"/>
            <a:ext cx="3771900" cy="2514600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181EA444-C113-4E8D-AFC6-8B8ACBA26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338" y="3844774"/>
            <a:ext cx="37719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89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43BFCE-047A-4CA5-8523-3797E09C2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4605151" cy="1014761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Analysis: Crude Oil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8DD6049E-011F-47A8-AA87-D5AD03E1B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719" y="1436120"/>
            <a:ext cx="3771900" cy="2514600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7FD846BF-BEE9-4A29-9851-5725F8864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619" y="1436120"/>
            <a:ext cx="3771900" cy="2514600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98AF409D-3434-40F3-AF85-EBE6649CC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6050" y="3950720"/>
            <a:ext cx="37719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80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43BFCE-047A-4CA5-8523-3797E09C2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5505450" cy="1014761"/>
          </a:xfrm>
        </p:spPr>
        <p:txBody>
          <a:bodyPr>
            <a:normAutofit/>
          </a:bodyPr>
          <a:lstStyle/>
          <a:p>
            <a:r>
              <a:rPr lang="en-US" sz="4000" dirty="0"/>
              <a:t>Analysis: Natural Gas</a:t>
            </a: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3C9064E8-D209-4D4A-8BB7-A0D2F514B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80" y="1425924"/>
            <a:ext cx="3771900" cy="25146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D9E166CB-2619-4893-A530-292202625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682" y="1425924"/>
            <a:ext cx="3771900" cy="2514600"/>
          </a:xfrm>
          <a:prstGeom prst="rect">
            <a:avLst/>
          </a:prstGeom>
        </p:spPr>
      </p:pic>
      <p:pic>
        <p:nvPicPr>
          <p:cNvPr id="11" name="Picture 10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8C1533BF-6793-4515-A8E3-FEF1F03A4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6050" y="4021376"/>
            <a:ext cx="37719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37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43BFCE-047A-4CA5-8523-3797E09C2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5505450" cy="1014761"/>
          </a:xfrm>
        </p:spPr>
        <p:txBody>
          <a:bodyPr>
            <a:normAutofit/>
          </a:bodyPr>
          <a:lstStyle/>
          <a:p>
            <a:r>
              <a:rPr lang="en-US" sz="4000" dirty="0"/>
              <a:t>Analysis: NASDAQ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B190D66D-606A-4E9A-960E-1C20E7CF5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34" y="1454379"/>
            <a:ext cx="3771900" cy="2514600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F8EE9C5B-823B-406C-868D-DE3893201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150" y="1454379"/>
            <a:ext cx="3771900" cy="2514600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435B2046-A9C4-44E5-9804-11F6F4275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6050" y="4093755"/>
            <a:ext cx="37719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13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AD082-12F3-49F2-9E10-57370692C6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6910" y="1854982"/>
            <a:ext cx="4213225" cy="3410702"/>
          </a:xfrm>
        </p:spPr>
        <p:txBody>
          <a:bodyPr/>
          <a:lstStyle/>
          <a:p>
            <a:r>
              <a:rPr lang="en-US" dirty="0"/>
              <a:t>Bitcoin</a:t>
            </a:r>
          </a:p>
          <a:p>
            <a:endParaRPr lang="en-US" dirty="0"/>
          </a:p>
          <a:p>
            <a:r>
              <a:rPr lang="en-US" dirty="0"/>
              <a:t>How is it made?</a:t>
            </a:r>
          </a:p>
          <a:p>
            <a:endParaRPr lang="en-US" dirty="0"/>
          </a:p>
          <a:p>
            <a:r>
              <a:rPr lang="en-US" dirty="0"/>
              <a:t>Enormous amount of power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C43BFCE-047A-4CA5-8523-3797E09C2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5095547" cy="1014761"/>
          </a:xfrm>
        </p:spPr>
        <p:txBody>
          <a:bodyPr>
            <a:normAutofit/>
          </a:bodyPr>
          <a:lstStyle/>
          <a:p>
            <a:r>
              <a:rPr lang="en-US" sz="4000" dirty="0"/>
              <a:t>Crypto</a:t>
            </a:r>
          </a:p>
        </p:txBody>
      </p:sp>
      <p:pic>
        <p:nvPicPr>
          <p:cNvPr id="7" name="Picture 2" descr="Bitcoin hits new high, topping April peak of $65K | TheHill">
            <a:extLst>
              <a:ext uri="{FF2B5EF4-FFF2-40B4-BE49-F238E27FC236}">
                <a16:creationId xmlns:a16="http://schemas.microsoft.com/office/drawing/2014/main" id="{698B4E69-3068-4EED-A9CA-28C7DCA0E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901" y="364150"/>
            <a:ext cx="3967349" cy="2242415"/>
          </a:xfrm>
          <a:prstGeom prst="rect">
            <a:avLst/>
          </a:prstGeom>
          <a:noFill/>
          <a:ln w="317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26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43BFCE-047A-4CA5-8523-3797E09C2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5505450" cy="1014761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Analysis: Nikkei N225</a:t>
            </a: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7002B7E6-ED6A-43B9-A8A6-EB20892BF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5" y="1403674"/>
            <a:ext cx="3771900" cy="25146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E721E51D-A9DB-4D5D-85B5-F74145B15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968" y="1403674"/>
            <a:ext cx="3771900" cy="2514600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B6F2F67A-0C9C-4D87-9580-519EBD906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510" y="3936356"/>
            <a:ext cx="37719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716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43BFCE-047A-4CA5-8523-3797E09C2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5505450" cy="1014761"/>
          </a:xfrm>
        </p:spPr>
        <p:txBody>
          <a:bodyPr>
            <a:normAutofit/>
          </a:bodyPr>
          <a:lstStyle/>
          <a:p>
            <a:r>
              <a:rPr lang="en-US" sz="4000" dirty="0"/>
              <a:t>Analysis: NYSE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D5FF2617-8C66-4602-8F09-9351A1BF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80" y="1422034"/>
            <a:ext cx="3771900" cy="2514600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D963B7F3-F808-4EE0-980D-31E2EE18C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594" y="1422034"/>
            <a:ext cx="3771900" cy="2514600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3F5136E1-435E-40A9-B055-31DADA4E8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6050" y="3936634"/>
            <a:ext cx="37719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210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43BFCE-047A-4CA5-8523-3797E09C2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4605151" cy="1014761"/>
          </a:xfrm>
        </p:spPr>
        <p:txBody>
          <a:bodyPr>
            <a:normAutofit/>
          </a:bodyPr>
          <a:lstStyle/>
          <a:p>
            <a:r>
              <a:rPr lang="en-US" sz="4000" dirty="0"/>
              <a:t>R-Squared Values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3B85180-B914-4AA2-AAD6-BF4F804E3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0" y="1410703"/>
            <a:ext cx="7953620" cy="36744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228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43BFCE-047A-4CA5-8523-3797E09C2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4605151" cy="1014761"/>
          </a:xfrm>
        </p:spPr>
        <p:txBody>
          <a:bodyPr>
            <a:normAutofit/>
          </a:bodyPr>
          <a:lstStyle/>
          <a:p>
            <a:r>
              <a:rPr lang="en-US" sz="4000" dirty="0"/>
              <a:t>Conclusion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CFA4114-37BF-4430-9294-FD7106248C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6805" y="1427940"/>
            <a:ext cx="8150390" cy="181875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b="1" dirty="0"/>
              <a:t>Is there any relationship between cryptocurrency prices and energy prices?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8F5484-78D2-4C24-94A1-0C63E4BE6FD6}"/>
              </a:ext>
            </a:extLst>
          </p:cNvPr>
          <p:cNvSpPr txBox="1">
            <a:spLocks/>
          </p:cNvSpPr>
          <p:nvPr/>
        </p:nvSpPr>
        <p:spPr>
          <a:xfrm>
            <a:off x="496805" y="4039798"/>
            <a:ext cx="8150390" cy="18187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b="1" dirty="0"/>
              <a:t>Our findings DO NOT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b="1" dirty="0"/>
              <a:t>indicate there is</a:t>
            </a:r>
          </a:p>
        </p:txBody>
      </p:sp>
    </p:spTree>
    <p:extLst>
      <p:ext uri="{BB962C8B-B14F-4D97-AF65-F5344CB8AC3E}">
        <p14:creationId xmlns:p14="http://schemas.microsoft.com/office/powerpoint/2010/main" val="120486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43BFCE-047A-4CA5-8523-3797E09C2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4605151" cy="1014761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Energy Consumption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820251-1C5A-4A74-809B-3AFFF9E0B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760" y="2448363"/>
            <a:ext cx="4696480" cy="15718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F6C3DE-495E-4A99-A136-9C6FBB213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867" y="2343573"/>
            <a:ext cx="1362265" cy="2095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F9A2AE-7E88-4046-8316-047B9FE04C48}"/>
              </a:ext>
            </a:extLst>
          </p:cNvPr>
          <p:cNvSpPr/>
          <p:nvPr/>
        </p:nvSpPr>
        <p:spPr>
          <a:xfrm>
            <a:off x="1389993" y="5656025"/>
            <a:ext cx="6364013" cy="258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000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https://www.nytimes.com/interactive/2021/09/03/climate/bitcoin-carbon-footprint-electricity.html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209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43BFCE-047A-4CA5-8523-3797E09C2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4605151" cy="1014761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Energy Consumption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D27C54-5C37-48F2-AC23-214F4CFB44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5145" y="3043237"/>
            <a:ext cx="5553710" cy="7715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611E5F-B33A-4647-9308-4189B7FE9AC5}"/>
              </a:ext>
            </a:extLst>
          </p:cNvPr>
          <p:cNvSpPr/>
          <p:nvPr/>
        </p:nvSpPr>
        <p:spPr>
          <a:xfrm>
            <a:off x="1479330" y="5028246"/>
            <a:ext cx="6185339" cy="258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000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https://www.theguardian.com/technology/2021/feb/27/bitcoin-mining-electricity-use-environmental-impact</a:t>
            </a:r>
            <a:endParaRPr lang="en-US" sz="1000" u="sng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257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43BFCE-047A-4CA5-8523-3797E09C2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4605151" cy="1014761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Energy Consumption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2FE4A1-EA7F-465A-A434-8EF5B78574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84585" y="2483969"/>
            <a:ext cx="5943600" cy="14490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1BAEAF2-E7FA-443E-AB32-746FFF21080E}"/>
              </a:ext>
            </a:extLst>
          </p:cNvPr>
          <p:cNvSpPr/>
          <p:nvPr/>
        </p:nvSpPr>
        <p:spPr>
          <a:xfrm>
            <a:off x="1689537" y="5436854"/>
            <a:ext cx="5533697" cy="258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https://techcrunch.com/2021/03/21/the-debate-about-cryptocurrency-and-energy-consumption/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887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43BFCE-047A-4CA5-8523-3797E09C2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4605151" cy="1014761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Energy Consumption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6568B1-29A4-4455-A0AC-0DB807CE7FEC}"/>
              </a:ext>
            </a:extLst>
          </p:cNvPr>
          <p:cNvSpPr/>
          <p:nvPr/>
        </p:nvSpPr>
        <p:spPr>
          <a:xfrm>
            <a:off x="2286000" y="5287163"/>
            <a:ext cx="4572000" cy="25891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https://fortune.com/2021/05/13/musk-bitcoin-mining-bad-planet-heres-how-bad/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8D4FB8-DF2C-4807-A5F1-201FEBD48B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00200" y="2955607"/>
            <a:ext cx="5943600" cy="94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698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43BFCE-047A-4CA5-8523-3797E09C2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4605151" cy="1014761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Energy Consumption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6F375A-6CE1-43D4-A8DA-F70602B9BA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00200" y="2868930"/>
            <a:ext cx="5943600" cy="11201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D94DD23-CF63-4B64-BB63-F532F1FF60ED}"/>
              </a:ext>
            </a:extLst>
          </p:cNvPr>
          <p:cNvSpPr/>
          <p:nvPr/>
        </p:nvSpPr>
        <p:spPr>
          <a:xfrm>
            <a:off x="1600200" y="4858786"/>
            <a:ext cx="5943599" cy="258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https://www.independent.co.uk/climate-change/news/bitcoin-mine-nft-oil-well-viral-b1816478.html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226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43BFCE-047A-4CA5-8523-3797E09C2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4605151" cy="1014761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Energy Consumption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E01858-6502-4EE6-AE84-BE08D7FB1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45" y="1452481"/>
            <a:ext cx="7020910" cy="426497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608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43BFCE-047A-4CA5-8523-3797E09C2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4605151" cy="1014761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Energy Consumption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94DD23-CF63-4B64-BB63-F532F1FF60ED}"/>
              </a:ext>
            </a:extLst>
          </p:cNvPr>
          <p:cNvSpPr/>
          <p:nvPr/>
        </p:nvSpPr>
        <p:spPr>
          <a:xfrm>
            <a:off x="999796" y="5105007"/>
            <a:ext cx="714440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/>
              <a:t>https://www.coindesk.com/business/2021/03/05/the-frustrating-maddening-all-consuming-bitcoin-energy-debate/</a:t>
            </a:r>
            <a:endParaRPr lang="en-US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BA3A6-93CF-4D68-AD96-6B745DC416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00200" y="3051810"/>
            <a:ext cx="5943600" cy="75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0159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5EDCA091-7512-EB4E-B883-11123C796BD5}" vid="{4D871D59-9E20-C447-9F04-B7CBA5D76694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5EDCA091-7512-EB4E-B883-11123C796BD5}" vid="{4677589B-F792-1944-8F83-3C612602283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GATech_PPTtemplate_2021</Template>
  <TotalTime>144</TotalTime>
  <Words>325</Words>
  <Application>Microsoft Office PowerPoint</Application>
  <PresentationFormat>On-screen Show (4:3)</PresentationFormat>
  <Paragraphs>54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Roboto</vt:lpstr>
      <vt:lpstr>Calibri</vt:lpstr>
      <vt:lpstr>Arial</vt:lpstr>
      <vt:lpstr>Roboto Slab</vt:lpstr>
      <vt:lpstr>Roboto Condensed Light</vt:lpstr>
      <vt:lpstr>Custom Design</vt:lpstr>
      <vt:lpstr>1_Custom Design</vt:lpstr>
      <vt:lpstr>The Relationship between Cryptocurrency and Energy Prices?</vt:lpstr>
      <vt:lpstr>Crypto</vt:lpstr>
      <vt:lpstr>Energy Consumption</vt:lpstr>
      <vt:lpstr>Energy Consumption</vt:lpstr>
      <vt:lpstr>Energy Consumption</vt:lpstr>
      <vt:lpstr>Energy Consumption</vt:lpstr>
      <vt:lpstr>Energy Consumption</vt:lpstr>
      <vt:lpstr>Energy Consumption</vt:lpstr>
      <vt:lpstr>Energy Consumption</vt:lpstr>
      <vt:lpstr>Data Sources</vt:lpstr>
      <vt:lpstr>Reading and Cleaning Crypto Data</vt:lpstr>
      <vt:lpstr>Reading and Cleaning Stock Data</vt:lpstr>
      <vt:lpstr>Reading and Cleaning Energy Data</vt:lpstr>
      <vt:lpstr>Combining Data</vt:lpstr>
      <vt:lpstr>Combining Data</vt:lpstr>
      <vt:lpstr>Analysis: Coal</vt:lpstr>
      <vt:lpstr>Analysis: Crude Oil</vt:lpstr>
      <vt:lpstr>Analysis: Natural Gas</vt:lpstr>
      <vt:lpstr>Analysis: NASDAQ</vt:lpstr>
      <vt:lpstr>Analysis: Nikkei N225</vt:lpstr>
      <vt:lpstr>Analysis: NYSE</vt:lpstr>
      <vt:lpstr>R-Squared Values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Relationship between Cryptocurrency and Energy Prices?</dc:title>
  <dc:creator>Stuart Manito Smith</dc:creator>
  <cp:lastModifiedBy>Stuart Smith</cp:lastModifiedBy>
  <cp:revision>13</cp:revision>
  <dcterms:created xsi:type="dcterms:W3CDTF">2021-10-26T23:24:07Z</dcterms:created>
  <dcterms:modified xsi:type="dcterms:W3CDTF">2021-10-29T23:43:30Z</dcterms:modified>
</cp:coreProperties>
</file>